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A4A897-0D2F-493F-A644-20F4992AF40B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3C90227-BED0-41D5-9D8D-0F73D9474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65A0-AB1A-4619-AEF0-9A5499ABDD9A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F0C5-5A2A-43A3-8BA1-33B65BADC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C3D3C4-B5CD-45B3-9A3D-BB7F38B1A1DB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9388972-A834-4545-B19C-C40D7C3B9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FA07-B91D-4F23-9D43-EE4E4433F009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83DE-90C2-41F3-B8A5-B44EB9057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EAC5AB1-E950-4142-B0E2-DC8809931700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E8A240-E3D3-4B3B-9B77-E5D4E1B99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806B-670A-4A54-9DFB-88C1FC3AB354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2DE5-9E3B-4121-A026-B19EFCB9F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D0D8-0D1C-45D7-BD6F-DFBBD54C9B8A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D5F9-5FFB-4649-A21F-AF9318831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A25D7-67CD-4D2D-9986-37D04F1E6549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AB82-DB86-4B8B-986B-B500843ED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BEB6-BC15-4A19-A132-C846F1FB3688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D627-16FF-4396-B972-015687419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BD15-C97E-46B3-B865-145D94240583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AFC2-F124-4323-93F7-F07589E4C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8352FD-9091-4F26-8AE3-0EAA1962572B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A75F4F-B75D-4C06-BA86-34E1F1F08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7A32DE8-CB39-49AF-8148-9D75639F4F36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720993A-2FC7-4837-B598-9713AAD4D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Творческий проект</a:t>
            </a:r>
            <a:br>
              <a:rPr lang="ru-RU" sz="3600" dirty="0" smtClean="0"/>
            </a:br>
            <a:r>
              <a:rPr lang="ru-RU" sz="3600" dirty="0" smtClean="0"/>
              <a:t> «Я примерный пешеход!»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357563"/>
            <a:ext cx="5114925" cy="3240087"/>
          </a:xfrm>
        </p:spPr>
        <p:txBody>
          <a:bodyPr>
            <a:normAutofit/>
          </a:bodyPr>
          <a:lstStyle/>
          <a:p>
            <a:pPr algn="ctr"/>
            <a:r>
              <a:rPr lang="ru-RU" sz="2400" smtClean="0"/>
              <a:t>(Организация работы по профилактике детского дорожно-транспортного травматизма)</a:t>
            </a:r>
          </a:p>
          <a:p>
            <a:pPr algn="ctr"/>
            <a:endParaRPr lang="ru-RU" sz="2400" smtClean="0"/>
          </a:p>
          <a:p>
            <a:endParaRPr lang="ru-RU" sz="2400" smtClean="0"/>
          </a:p>
          <a:p>
            <a:pPr algn="ctr"/>
            <a:endParaRPr lang="ru-RU" sz="2400" smtClean="0"/>
          </a:p>
          <a:p>
            <a:pPr algn="ctr"/>
            <a:endParaRPr lang="ru-RU" sz="2400" smtClean="0"/>
          </a:p>
          <a:p>
            <a:pPr algn="ctr"/>
            <a:endParaRPr lang="ru-RU" sz="2400" smtClean="0"/>
          </a:p>
          <a:p>
            <a:pPr algn="ctr"/>
            <a:endParaRPr lang="ru-RU" sz="2400" smtClean="0"/>
          </a:p>
          <a:p>
            <a:pPr algn="ctr"/>
            <a:endParaRPr lang="ru-RU" sz="2400" smtClean="0"/>
          </a:p>
          <a:p>
            <a:pPr algn="ctr"/>
            <a:endParaRPr lang="ru-RU" sz="2400" smtClean="0"/>
          </a:p>
          <a:p>
            <a:pPr algn="ctr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Внимание! Дорога!</a:t>
            </a:r>
            <a:endParaRPr lang="ru-RU" dirty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7345362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Красный свет! Дороги нет!</a:t>
            </a:r>
            <a:endParaRPr lang="ru-RU" dirty="0"/>
          </a:p>
        </p:txBody>
      </p:sp>
      <p:pic>
        <p:nvPicPr>
          <p:cNvPr id="2355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72723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Самостоятельная деятельность…</a:t>
            </a:r>
            <a:endParaRPr lang="ru-RU" sz="2400" dirty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341438"/>
            <a:ext cx="6624638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Познавательный досуг</a:t>
            </a:r>
            <a:br>
              <a:rPr lang="ru-RU" sz="2400" dirty="0" smtClean="0"/>
            </a:br>
            <a:r>
              <a:rPr lang="ru-RU" sz="2400" dirty="0" smtClean="0"/>
              <a:t> «Поможем пирату Джеку!»</a:t>
            </a:r>
            <a:endParaRPr lang="ru-RU" sz="2400" dirty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3671887" cy="2663825"/>
          </a:xfrm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341438"/>
            <a:ext cx="33845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319463"/>
            <a:ext cx="27368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700" dirty="0"/>
              <a:t>Будем правила </a:t>
            </a:r>
            <a:r>
              <a:rPr lang="ru-RU" sz="2700" dirty="0" smtClean="0"/>
              <a:t>движения    </a:t>
            </a:r>
            <a:r>
              <a:rPr lang="ru-RU" sz="2700" dirty="0"/>
              <a:t>Выполнять без возражения!</a:t>
            </a:r>
          </a:p>
        </p:txBody>
      </p:sp>
      <p:pic>
        <p:nvPicPr>
          <p:cNvPr id="2662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84313"/>
            <a:ext cx="7272337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9888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Мониторинг детского развития  по правилам дорожного движения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492375"/>
            <a:ext cx="7292975" cy="4249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72450" cy="6858000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совершенствовании и закреплении знаний особая роль отводится организации игровой деятельности детей, в которой формируются пространственная ориентации дошкольников и их умение применять эти знания на практике. Большое внимание мы уделяем работе с родителями, проводим индивидуальные беседы, в которых с помощью наглядной пропаганды подчеркиваем моральную ответственность, которая лежит на взрослых. В этих беседах мы доносим до родителей, что своим безоговорочным подчинением требованиям дорожной дисциплины родители должны подавать пример детям, так как нарушать правила поведения дошкольники учатся, прежде всего, у взрослых. Только в тесном содружестве педагогов детского сада и семьи у детей можно выработать твердые навыки ориентирования в дорожно-транспортной ситуации, дорожных знаках, сигналах светофора, разметке дороги. Результатом проделанной работы станет примерное безопасное движение детей на улице.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На этом до свидания!</a:t>
            </a:r>
            <a:br>
              <a:rPr lang="ru-RU" sz="2800" dirty="0" smtClean="0"/>
            </a:br>
            <a:r>
              <a:rPr lang="ru-RU" sz="2800" dirty="0" smtClean="0"/>
              <a:t> Спасибо за внимание!</a:t>
            </a:r>
            <a:endParaRPr lang="ru-RU" sz="2800" dirty="0"/>
          </a:p>
        </p:txBody>
      </p:sp>
      <p:pic>
        <p:nvPicPr>
          <p:cNvPr id="2969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63825"/>
            <a:ext cx="38163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488" y="1989138"/>
            <a:ext cx="41767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проекта: Вид проекта: практико-ориентированный,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участием детей, родителей и педагогов.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u="sng" dirty="0">
                <a:solidFill>
                  <a:srgbClr val="7030A0"/>
                </a:solidFill>
              </a:rPr>
              <a:t>Цели проекта</a:t>
            </a:r>
            <a:r>
              <a:rPr lang="ru-RU" sz="1600" b="1" dirty="0">
                <a:solidFill>
                  <a:srgbClr val="7030A0"/>
                </a:solidFill>
              </a:rPr>
              <a:t>: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>
                <a:solidFill>
                  <a:srgbClr val="7030A0"/>
                </a:solidFill>
              </a:rPr>
              <a:t> </a:t>
            </a:r>
            <a:r>
              <a:rPr lang="ru-RU" sz="1600" dirty="0" smtClean="0">
                <a:solidFill>
                  <a:srgbClr val="7030A0"/>
                </a:solidFill>
              </a:rPr>
              <a:t>1.Формирование </a:t>
            </a:r>
            <a:r>
              <a:rPr lang="ru-RU" sz="1600" dirty="0">
                <a:solidFill>
                  <a:srgbClr val="7030A0"/>
                </a:solidFill>
              </a:rPr>
              <a:t>потребности усвоения правил дорожного и пешеходного </a:t>
            </a:r>
            <a:r>
              <a:rPr lang="ru-RU" sz="1600" dirty="0" smtClean="0">
                <a:solidFill>
                  <a:srgbClr val="7030A0"/>
                </a:solidFill>
              </a:rPr>
              <a:t>движения на </a:t>
            </a:r>
            <a:r>
              <a:rPr lang="ru-RU" sz="1600" dirty="0">
                <a:solidFill>
                  <a:srgbClr val="7030A0"/>
                </a:solidFill>
              </a:rPr>
              <a:t>городской </a:t>
            </a:r>
            <a:r>
              <a:rPr lang="ru-RU" sz="1600" dirty="0" smtClean="0">
                <a:solidFill>
                  <a:srgbClr val="7030A0"/>
                </a:solidFill>
              </a:rPr>
              <a:t>улице.</a:t>
            </a:r>
            <a:endParaRPr lang="ru-RU" sz="1600" dirty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>
                <a:solidFill>
                  <a:srgbClr val="7030A0"/>
                </a:solidFill>
              </a:rPr>
              <a:t> </a:t>
            </a:r>
            <a:r>
              <a:rPr lang="ru-RU" sz="1600" dirty="0" smtClean="0">
                <a:solidFill>
                  <a:srgbClr val="7030A0"/>
                </a:solidFill>
              </a:rPr>
              <a:t>2.Развитие </a:t>
            </a:r>
            <a:r>
              <a:rPr lang="ru-RU" sz="1600" dirty="0">
                <a:solidFill>
                  <a:srgbClr val="7030A0"/>
                </a:solidFill>
              </a:rPr>
              <a:t>умения определять возможные методы решения проблемы с помощью взрослого, а затем и самостоятельно.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u="sng" dirty="0">
                <a:solidFill>
                  <a:srgbClr val="7030A0"/>
                </a:solidFill>
              </a:rPr>
              <a:t> </a:t>
            </a:r>
            <a:r>
              <a:rPr lang="ru-RU" sz="1600" b="1" u="sng" dirty="0" smtClean="0">
                <a:solidFill>
                  <a:srgbClr val="7030A0"/>
                </a:solidFill>
              </a:rPr>
              <a:t>Задачи </a:t>
            </a:r>
            <a:r>
              <a:rPr lang="ru-RU" sz="1600" b="1" u="sng" dirty="0">
                <a:solidFill>
                  <a:srgbClr val="7030A0"/>
                </a:solidFill>
              </a:rPr>
              <a:t>проекта</a:t>
            </a:r>
            <a:r>
              <a:rPr lang="ru-RU" sz="1600" b="1" dirty="0">
                <a:solidFill>
                  <a:srgbClr val="7030A0"/>
                </a:solidFill>
              </a:rPr>
              <a:t>: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>
                <a:solidFill>
                  <a:srgbClr val="7030A0"/>
                </a:solidFill>
              </a:rPr>
              <a:t> </a:t>
            </a:r>
            <a:r>
              <a:rPr lang="ru-RU" sz="1600" dirty="0" smtClean="0">
                <a:solidFill>
                  <a:srgbClr val="7030A0"/>
                </a:solidFill>
              </a:rPr>
              <a:t>1.Через </a:t>
            </a:r>
            <a:r>
              <a:rPr lang="ru-RU" sz="1600" dirty="0">
                <a:solidFill>
                  <a:srgbClr val="7030A0"/>
                </a:solidFill>
              </a:rPr>
              <a:t>информативно-поисковую деятельность привить детям практические навыки ориентирования в дорожно-транспортной ситуации, дорожных знаках, сигналах светофора, разметке дороги.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>
                <a:solidFill>
                  <a:srgbClr val="7030A0"/>
                </a:solidFill>
              </a:rPr>
              <a:t> </a:t>
            </a:r>
            <a:r>
              <a:rPr lang="ru-RU" sz="1600" dirty="0" smtClean="0">
                <a:solidFill>
                  <a:srgbClr val="7030A0"/>
                </a:solidFill>
              </a:rPr>
              <a:t>2.Пополнить </a:t>
            </a:r>
            <a:r>
              <a:rPr lang="ru-RU" sz="1600" dirty="0">
                <a:solidFill>
                  <a:srgbClr val="7030A0"/>
                </a:solidFill>
              </a:rPr>
              <a:t>и закрепить знания о правилах поведения на улице; сформировать представление о работе инспектора-регулировщика; закрепить значение сигналов светофора и уточнить значение дорожных знаков.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>
                <a:solidFill>
                  <a:srgbClr val="7030A0"/>
                </a:solidFill>
              </a:rPr>
              <a:t> </a:t>
            </a:r>
            <a:r>
              <a:rPr lang="ru-RU" sz="1600" dirty="0" smtClean="0">
                <a:solidFill>
                  <a:srgbClr val="7030A0"/>
                </a:solidFill>
              </a:rPr>
              <a:t>3.Развивать </a:t>
            </a:r>
            <a:r>
              <a:rPr lang="ru-RU" sz="1600" dirty="0">
                <a:solidFill>
                  <a:srgbClr val="7030A0"/>
                </a:solidFill>
              </a:rPr>
              <a:t>познавательный интерес, умение детей своевременно и самостоятельно указать на проблемную ситуацию и делиться с окружающими людьми приобретенным опытом.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>
                <a:solidFill>
                  <a:srgbClr val="7030A0"/>
                </a:solidFill>
              </a:rPr>
              <a:t>4</a:t>
            </a:r>
            <a:r>
              <a:rPr lang="ru-RU" sz="1600" dirty="0">
                <a:solidFill>
                  <a:srgbClr val="7030A0"/>
                </a:solidFill>
              </a:rPr>
              <a:t> 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  <a:r>
              <a:rPr lang="ru-RU" sz="1600" dirty="0">
                <a:solidFill>
                  <a:srgbClr val="7030A0"/>
                </a:solidFill>
              </a:rPr>
              <a:t>Активизировать работу по пропаганде правил дорожного движения и безопасного образа жизни среди родителей.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7239000" cy="619601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>
                <a:solidFill>
                  <a:srgbClr val="7030A0"/>
                </a:solidFill>
              </a:rPr>
              <a:t>Образовательная область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познавательное </a:t>
            </a:r>
            <a:r>
              <a:rPr lang="ru-RU" dirty="0">
                <a:solidFill>
                  <a:srgbClr val="7030A0"/>
                </a:solidFill>
              </a:rPr>
              <a:t>развитие детей, направленное на удовлетворение социальных интересов.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>
                <a:solidFill>
                  <a:srgbClr val="7030A0"/>
                </a:solidFill>
              </a:rPr>
              <a:t>Продолжительность проекта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smtClean="0">
                <a:solidFill>
                  <a:srgbClr val="7030A0"/>
                </a:solidFill>
              </a:rPr>
              <a:t>Краткосрочный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smtClean="0">
                <a:solidFill>
                  <a:srgbClr val="7030A0"/>
                </a:solidFill>
              </a:rPr>
              <a:t>3 месяца.</a:t>
            </a:r>
            <a:endParaRPr lang="ru-RU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>
                <a:solidFill>
                  <a:srgbClr val="7030A0"/>
                </a:solidFill>
              </a:rPr>
              <a:t>Участники проекта</a:t>
            </a:r>
            <a:r>
              <a:rPr lang="ru-RU" dirty="0">
                <a:solidFill>
                  <a:srgbClr val="7030A0"/>
                </a:solidFill>
              </a:rPr>
              <a:t>: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дети средней и старшей группы детского сада № 4 «Родничок», </a:t>
            </a:r>
            <a:r>
              <a:rPr lang="ru-RU" dirty="0">
                <a:solidFill>
                  <a:srgbClr val="7030A0"/>
                </a:solidFill>
              </a:rPr>
              <a:t>родители, </a:t>
            </a:r>
            <a:r>
              <a:rPr lang="ru-RU" dirty="0" smtClean="0">
                <a:solidFill>
                  <a:srgbClr val="7030A0"/>
                </a:solidFill>
              </a:rPr>
              <a:t>воспитатели.</a:t>
            </a:r>
            <a:endParaRPr lang="ru-RU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04813"/>
            <a:ext cx="21399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7239000" cy="605155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>
                <a:solidFill>
                  <a:srgbClr val="7030A0"/>
                </a:solidFill>
              </a:rPr>
              <a:t>Актуальность темы</a:t>
            </a:r>
            <a:r>
              <a:rPr lang="ru-RU" b="1" u="sng" dirty="0" smtClean="0">
                <a:solidFill>
                  <a:srgbClr val="7030A0"/>
                </a:solidFill>
              </a:rPr>
              <a:t>:</a:t>
            </a:r>
            <a:endParaRPr lang="ru-RU" b="1" u="sng" dirty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Проблема заключается в том, что у детей познавательное развитие, направленное на удовлетворение социального интереса формируется только  при условии целенаправленного руководства со стороны взрослых.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7030A0"/>
                </a:solidFill>
              </a:rPr>
              <a:t>Важно </a:t>
            </a:r>
            <a:r>
              <a:rPr lang="ru-RU" dirty="0">
                <a:solidFill>
                  <a:srgbClr val="7030A0"/>
                </a:solidFill>
              </a:rPr>
              <a:t>как можно раньше пробудить развить и повысить стремление к получению практических навыков пешеходного безопасного движения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Взрослым необходимо повышать познавательный интерес детей к социальной действительности. Интерес будет высоким, если ребенок будет активным участником педагогического процесса, если у него будет возможность лично исследовать, проявлять самостоятельность под умелым педагогическим руководством взрослого, который будет направлять ребенка, а не подменять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Одним из перспективных методов, способствующих решению проблемы, по познавательной активности детей, является метод проектирования в старшем дошкольном возрасте. Дидактический смысл проекта заключается в том, что он помогает связать обучение с жизнью, формирует навыки безопасного пешеходного движения, развивает познавательную активность, умение определять возможные методы решения проблемы с помощью взрослого, а затем и самостоятельно.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76250"/>
            <a:ext cx="7239000" cy="5616575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>
                <a:solidFill>
                  <a:srgbClr val="7030A0"/>
                </a:solidFill>
              </a:rPr>
              <a:t>План реализации проекта: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7030A0"/>
                </a:solidFill>
              </a:rPr>
              <a:t>1.Определить </a:t>
            </a:r>
            <a:r>
              <a:rPr lang="ru-RU" dirty="0">
                <a:solidFill>
                  <a:srgbClr val="7030A0"/>
                </a:solidFill>
              </a:rPr>
              <a:t>ситуацию для мотивации начала проекта.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2.Определить </a:t>
            </a:r>
            <a:r>
              <a:rPr lang="ru-RU" dirty="0">
                <a:solidFill>
                  <a:srgbClr val="7030A0"/>
                </a:solidFill>
              </a:rPr>
              <a:t>группу участников проекта: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-</a:t>
            </a:r>
            <a:r>
              <a:rPr lang="ru-RU" dirty="0">
                <a:solidFill>
                  <a:srgbClr val="7030A0"/>
                </a:solidFill>
              </a:rPr>
              <a:t>дети </a:t>
            </a:r>
            <a:r>
              <a:rPr lang="ru-RU" dirty="0" smtClean="0">
                <a:solidFill>
                  <a:srgbClr val="7030A0"/>
                </a:solidFill>
              </a:rPr>
              <a:t> среднего и старшего </a:t>
            </a:r>
            <a:r>
              <a:rPr lang="ru-RU" dirty="0">
                <a:solidFill>
                  <a:srgbClr val="7030A0"/>
                </a:solidFill>
              </a:rPr>
              <a:t>дошкольного </a:t>
            </a:r>
            <a:r>
              <a:rPr lang="ru-RU" dirty="0" smtClean="0">
                <a:solidFill>
                  <a:srgbClr val="7030A0"/>
                </a:solidFill>
              </a:rPr>
              <a:t>возраста;</a:t>
            </a:r>
            <a:endParaRPr lang="ru-RU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-воспитатели;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-родители.</a:t>
            </a:r>
            <a:endParaRPr lang="ru-RU" dirty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7030A0"/>
                </a:solidFill>
              </a:rPr>
              <a:t>3.Оборудовать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участок дороги </a:t>
            </a:r>
            <a:r>
              <a:rPr lang="ru-RU" dirty="0">
                <a:solidFill>
                  <a:srgbClr val="7030A0"/>
                </a:solidFill>
              </a:rPr>
              <a:t>с пешеходным переходом на территории детского сада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4.Проведение игр, совместной организованной и самостоятельной деятельности </a:t>
            </a:r>
            <a:r>
              <a:rPr lang="ru-RU" dirty="0">
                <a:solidFill>
                  <a:srgbClr val="7030A0"/>
                </a:solidFill>
              </a:rPr>
              <a:t>по данной </a:t>
            </a:r>
            <a:r>
              <a:rPr lang="ru-RU" dirty="0" smtClean="0">
                <a:solidFill>
                  <a:srgbClr val="7030A0"/>
                </a:solidFill>
              </a:rPr>
              <a:t>теме.</a:t>
            </a:r>
            <a:endParaRPr lang="ru-RU" dirty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5.Оформление консультации в уголке для родителей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>
                <a:solidFill>
                  <a:srgbClr val="7030A0"/>
                </a:solidFill>
              </a:rPr>
              <a:t>на тему «Я примерный пешеход</a:t>
            </a:r>
            <a:r>
              <a:rPr lang="ru-RU" dirty="0" smtClean="0">
                <a:solidFill>
                  <a:srgbClr val="7030A0"/>
                </a:solidFill>
              </a:rPr>
              <a:t>».</a:t>
            </a:r>
            <a:endParaRPr lang="ru-RU" dirty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6.Дать </a:t>
            </a:r>
            <a:r>
              <a:rPr lang="ru-RU" dirty="0">
                <a:solidFill>
                  <a:srgbClr val="7030A0"/>
                </a:solidFill>
              </a:rPr>
              <a:t>творческое домашние задание детям по созданию иллюстраций на тему «Безопасное движение на дороге</a:t>
            </a:r>
            <a:r>
              <a:rPr lang="ru-RU" dirty="0" smtClean="0">
                <a:solidFill>
                  <a:srgbClr val="7030A0"/>
                </a:solidFill>
              </a:rPr>
              <a:t>».</a:t>
            </a:r>
            <a:endParaRPr lang="ru-RU" dirty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7.Проведение </a:t>
            </a:r>
            <a:r>
              <a:rPr lang="ru-RU" dirty="0">
                <a:solidFill>
                  <a:srgbClr val="7030A0"/>
                </a:solidFill>
              </a:rPr>
              <a:t>общего познавательного досуга с </a:t>
            </a:r>
            <a:r>
              <a:rPr lang="ru-RU" dirty="0" smtClean="0">
                <a:solidFill>
                  <a:srgbClr val="7030A0"/>
                </a:solidFill>
              </a:rPr>
              <a:t>детьми среднего и </a:t>
            </a:r>
            <a:r>
              <a:rPr lang="ru-RU" dirty="0">
                <a:solidFill>
                  <a:srgbClr val="7030A0"/>
                </a:solidFill>
              </a:rPr>
              <a:t>старшего дошкольного возраста </a:t>
            </a:r>
            <a:r>
              <a:rPr lang="ru-RU" dirty="0" smtClean="0">
                <a:solidFill>
                  <a:srgbClr val="7030A0"/>
                </a:solidFill>
              </a:rPr>
              <a:t>«Поможем пирату Джеку».</a:t>
            </a:r>
            <a:endParaRPr lang="ru-RU" dirty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7239000" cy="605155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>
                <a:solidFill>
                  <a:srgbClr val="7030A0"/>
                </a:solidFill>
              </a:rPr>
              <a:t>Ожидаемый результат: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1.Сформируются </a:t>
            </a:r>
            <a:r>
              <a:rPr lang="ru-RU" dirty="0">
                <a:solidFill>
                  <a:srgbClr val="7030A0"/>
                </a:solidFill>
              </a:rPr>
              <a:t>знания о правилах дорожного движения.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2.Сформруются </a:t>
            </a:r>
            <a:r>
              <a:rPr lang="ru-RU" dirty="0">
                <a:solidFill>
                  <a:srgbClr val="7030A0"/>
                </a:solidFill>
              </a:rPr>
              <a:t>знания детей о том ,что светофоры управляют сложным движением транспорта и пешеходов на улицах и дорогах.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3.Повысится </a:t>
            </a:r>
            <a:r>
              <a:rPr lang="ru-RU" dirty="0">
                <a:solidFill>
                  <a:srgbClr val="7030A0"/>
                </a:solidFill>
              </a:rPr>
              <a:t>познавательный интерес не только к правилам безопасности на улице, но и к дорожным знакам, работе инспекторов ГИБДД.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4.Дети </a:t>
            </a:r>
            <a:r>
              <a:rPr lang="ru-RU" dirty="0">
                <a:solidFill>
                  <a:srgbClr val="7030A0"/>
                </a:solidFill>
              </a:rPr>
              <a:t>будут не только сами соблюдать правила дорожного движения, но также привлекать к этому сверстников, родителей и т.д.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Оборудование участка -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7030A0"/>
                </a:solidFill>
              </a:rPr>
              <a:t> дорога </a:t>
            </a:r>
            <a:r>
              <a:rPr lang="ru-RU" sz="1800" dirty="0">
                <a:solidFill>
                  <a:srgbClr val="7030A0"/>
                </a:solidFill>
              </a:rPr>
              <a:t>с пешеходным переходом </a:t>
            </a:r>
            <a:r>
              <a:rPr lang="ru-RU" sz="1800" dirty="0" smtClean="0">
                <a:solidFill>
                  <a:srgbClr val="7030A0"/>
                </a:solidFill>
              </a:rPr>
              <a:t>!</a:t>
            </a:r>
            <a:endParaRPr lang="ru-RU" sz="1800" dirty="0"/>
          </a:p>
        </p:txBody>
      </p:sp>
      <p:pic>
        <p:nvPicPr>
          <p:cNvPr id="19458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25538"/>
            <a:ext cx="6192837" cy="533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  Изготовление пособий для игр</a:t>
            </a:r>
            <a:br>
              <a:rPr lang="ru-RU" sz="2400" dirty="0" smtClean="0"/>
            </a:br>
            <a:r>
              <a:rPr lang="ru-RU" sz="2400" dirty="0" smtClean="0"/>
              <a:t> (какие знакомые дорожные знаки!)</a:t>
            </a:r>
            <a:endParaRPr lang="ru-RU" sz="2400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84313"/>
            <a:ext cx="6480175" cy="489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Изучаем дорожную азбуку….</a:t>
            </a:r>
            <a:endParaRPr lang="ru-RU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341438"/>
            <a:ext cx="5183188" cy="5114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</TotalTime>
  <Words>526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Trebuchet MS</vt:lpstr>
      <vt:lpstr>Arial</vt:lpstr>
      <vt:lpstr>Wingdings 2</vt:lpstr>
      <vt:lpstr>Wingdings</vt:lpstr>
      <vt:lpstr>Calibri</vt:lpstr>
      <vt:lpstr>Times New Roman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ГАЛЯ</cp:lastModifiedBy>
  <cp:revision>17</cp:revision>
  <dcterms:created xsi:type="dcterms:W3CDTF">2012-09-04T12:18:35Z</dcterms:created>
  <dcterms:modified xsi:type="dcterms:W3CDTF">2014-03-21T10:09:12Z</dcterms:modified>
</cp:coreProperties>
</file>